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408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88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4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37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588704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© 2014, Johns Hopkins University. All rights reserved</a:t>
            </a:r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2140" y="373275"/>
            <a:ext cx="8229600" cy="1143000"/>
          </a:xfrm>
          <a:prstGeom prst="rect">
            <a:avLst/>
          </a:prstGeom>
        </p:spPr>
        <p:txBody>
          <a:bodyPr vert="horz"/>
          <a:lstStyle>
            <a:lvl1pPr algn="l">
              <a:defRPr b="1">
                <a:solidFill>
                  <a:srgbClr val="14487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Slide 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6542" y="1226130"/>
            <a:ext cx="7778458" cy="40963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</a:t>
            </a:r>
            <a:br>
              <a:rPr lang="en-US" dirty="0" smtClean="0"/>
            </a:b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122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00" y="6585919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434059" y="6570003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7" name="Picture 16" descr="Bloomberg 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708"/>
            <a:ext cx="9144000" cy="43229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434059" y="6561862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63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34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9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84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2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8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85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82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5A11-D47B-7E43-AA9C-516168D24489}" type="datetimeFigureOut">
              <a:rPr kumimoji="1" lang="zh-CN" altLang="en-US" smtClean="0"/>
              <a:t>1/4/17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7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可选流程 62"/>
          <p:cNvSpPr/>
          <p:nvPr/>
        </p:nvSpPr>
        <p:spPr>
          <a:xfrm>
            <a:off x="1163398" y="1271876"/>
            <a:ext cx="4697998" cy="4378108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可选流程 59"/>
          <p:cNvSpPr/>
          <p:nvPr/>
        </p:nvSpPr>
        <p:spPr>
          <a:xfrm>
            <a:off x="6358734" y="2408590"/>
            <a:ext cx="1953799" cy="3001624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177" y="86730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/>
              <a:t>Model </a:t>
            </a:r>
            <a:r>
              <a:rPr kumimoji="1" lang="en-US" altLang="zh-CN" sz="3200" dirty="0"/>
              <a:t>Hierarchy </a:t>
            </a:r>
            <a:endParaRPr kumimoji="1" lang="zh-CN" altLang="en-US" sz="2800" dirty="0"/>
          </a:p>
        </p:txBody>
      </p:sp>
      <p:grpSp>
        <p:nvGrpSpPr>
          <p:cNvPr id="45" name="组 44"/>
          <p:cNvGrpSpPr/>
          <p:nvPr/>
        </p:nvGrpSpPr>
        <p:grpSpPr>
          <a:xfrm>
            <a:off x="1852706" y="1579537"/>
            <a:ext cx="6200816" cy="3469340"/>
            <a:chOff x="1852706" y="1240118"/>
            <a:chExt cx="6200816" cy="3469340"/>
          </a:xfrm>
        </p:grpSpPr>
        <p:cxnSp>
          <p:nvCxnSpPr>
            <p:cNvPr id="19" name="直线箭头连接符 18"/>
            <p:cNvCxnSpPr>
              <a:stCxn id="11" idx="1"/>
              <a:endCxn id="7" idx="6"/>
            </p:cNvCxnSpPr>
            <p:nvPr/>
          </p:nvCxnSpPr>
          <p:spPr>
            <a:xfrm flipH="1">
              <a:off x="2960728" y="4507753"/>
              <a:ext cx="3643500" cy="216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>
              <a:stCxn id="7" idx="0"/>
              <a:endCxn id="6" idx="4"/>
            </p:cNvCxnSpPr>
            <p:nvPr/>
          </p:nvCxnSpPr>
          <p:spPr>
            <a:xfrm flipH="1" flipV="1">
              <a:off x="2572870" y="2961341"/>
              <a:ext cx="9099" cy="139902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182471" y="1240118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44164" y="2528047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03210" y="4360366"/>
              <a:ext cx="757518" cy="33814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52706" y="3451413"/>
              <a:ext cx="1449294" cy="403411"/>
            </a:xfrm>
            <a:prstGeom prst="rect">
              <a:avLst/>
            </a:prstGeom>
            <a:solidFill>
              <a:srgbClr val="EBF1DE"/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249270" y="2486212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04228" y="4306047"/>
              <a:ext cx="1449294" cy="403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箭头连接符 31"/>
            <p:cNvCxnSpPr>
              <a:endCxn id="5" idx="4"/>
            </p:cNvCxnSpPr>
            <p:nvPr/>
          </p:nvCxnSpPr>
          <p:spPr>
            <a:xfrm flipV="1">
              <a:off x="3511177" y="1673412"/>
              <a:ext cx="0" cy="46317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3554506" y="1504577"/>
              <a:ext cx="41835" cy="2005106"/>
            </a:xfrm>
            <a:prstGeom prst="bentConnector3">
              <a:avLst>
                <a:gd name="adj1" fmla="val 896434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stCxn id="56" idx="1"/>
              <a:endCxn id="9" idx="6"/>
            </p:cNvCxnSpPr>
            <p:nvPr/>
          </p:nvCxnSpPr>
          <p:spPr>
            <a:xfrm flipH="1" flipV="1">
              <a:off x="4906681" y="2702859"/>
              <a:ext cx="1698972" cy="35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29" y="1681397"/>
            <a:ext cx="265329" cy="24764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605653" y="2844147"/>
            <a:ext cx="1449294" cy="403411"/>
          </a:xfrm>
          <a:prstGeom prst="rect">
            <a:avLst/>
          </a:prstGeom>
          <a:solidFill>
            <a:srgbClr val="C6D9F1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2" y="2920855"/>
            <a:ext cx="1312448" cy="26922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078" y="2396903"/>
            <a:ext cx="574742" cy="27810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40" y="1229730"/>
            <a:ext cx="1040069" cy="299681"/>
          </a:xfrm>
          <a:prstGeom prst="rect">
            <a:avLst/>
          </a:prstGeom>
        </p:spPr>
      </p:pic>
      <p:cxnSp>
        <p:nvCxnSpPr>
          <p:cNvPr id="66" name="直线连接符 65"/>
          <p:cNvCxnSpPr/>
          <p:nvPr/>
        </p:nvCxnSpPr>
        <p:spPr>
          <a:xfrm flipV="1">
            <a:off x="1198922" y="2275378"/>
            <a:ext cx="4644713" cy="8888"/>
          </a:xfrm>
          <a:prstGeom prst="line">
            <a:avLst/>
          </a:prstGeom>
          <a:ln>
            <a:solidFill>
              <a:srgbClr val="4F81BD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797" y="2960610"/>
            <a:ext cx="247225" cy="24722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601" y="2907327"/>
            <a:ext cx="301039" cy="230206"/>
          </a:xfrm>
          <a:prstGeom prst="rect">
            <a:avLst/>
          </a:prstGeom>
        </p:spPr>
      </p:pic>
      <p:sp>
        <p:nvSpPr>
          <p:cNvPr id="79" name="可选流程 78"/>
          <p:cNvSpPr/>
          <p:nvPr/>
        </p:nvSpPr>
        <p:spPr>
          <a:xfrm>
            <a:off x="1918275" y="1520530"/>
            <a:ext cx="3658931" cy="192707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4937783" y="1600456"/>
            <a:ext cx="6571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Partial </a:t>
            </a:r>
            <a:r>
              <a:rPr kumimoji="1" lang="en-US" altLang="zh-CN" sz="1100" dirty="0">
                <a:latin typeface="Times New Roman"/>
                <a:cs typeface="Times New Roman"/>
              </a:rPr>
              <a:t>L</a:t>
            </a:r>
            <a:r>
              <a:rPr kumimoji="1" lang="en-US" altLang="zh-CN" sz="1100" dirty="0" smtClean="0">
                <a:latin typeface="Times New Roman"/>
                <a:cs typeface="Times New Roman"/>
              </a:rPr>
              <a:t>atent Class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sp>
        <p:nvSpPr>
          <p:cNvPr id="81" name="可选流程 80"/>
          <p:cNvSpPr/>
          <p:nvPr/>
        </p:nvSpPr>
        <p:spPr>
          <a:xfrm>
            <a:off x="1518634" y="2630599"/>
            <a:ext cx="2122536" cy="291281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724319" y="5107633"/>
            <a:ext cx="2014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Quadratic Exponential Model with Sparse Correlation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519" y="3790832"/>
            <a:ext cx="1127308" cy="346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76531" r="7697" b="5121"/>
          <a:stretch/>
        </p:blipFill>
        <p:spPr>
          <a:xfrm>
            <a:off x="2462074" y="4654841"/>
            <a:ext cx="214052" cy="3962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72810" y="4699785"/>
            <a:ext cx="18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Times"/>
                <a:cs typeface="Times"/>
              </a:rPr>
              <a:t>Hierarchical prior</a:t>
            </a:r>
            <a:endParaRPr kumimoji="1" lang="zh-CN" alt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67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Latent Variable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50" y="2430030"/>
            <a:ext cx="4586670" cy="11992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50" y="4637296"/>
            <a:ext cx="3169441" cy="6840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5771" y="2026342"/>
            <a:ext cx="434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Regular Quadratic Exponential Model: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621" y="4202370"/>
            <a:ext cx="431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Sparse Correlation: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1620" y="5209588"/>
            <a:ext cx="43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Hierarchical Prior:</a:t>
            </a: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71658" y="5375821"/>
            <a:ext cx="2835433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i="1" dirty="0" err="1" smtClean="0">
                <a:latin typeface="Times"/>
                <a:cs typeface="Times"/>
              </a:rPr>
              <a:t>I</a:t>
            </a:r>
            <a:r>
              <a:rPr kumimoji="1" lang="en-US" altLang="zh-CN" i="1" baseline="-25000" dirty="0" err="1" smtClean="0">
                <a:latin typeface="Times"/>
                <a:cs typeface="Times"/>
              </a:rPr>
              <a:t>j</a:t>
            </a:r>
            <a:r>
              <a:rPr kumimoji="1" lang="en-US" altLang="zh-CN" dirty="0" smtClean="0">
                <a:latin typeface="Times"/>
                <a:cs typeface="Times"/>
              </a:rPr>
              <a:t> ~ Bernoulli(</a:t>
            </a: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)</a:t>
            </a:r>
          </a:p>
          <a:p>
            <a:pPr>
              <a:lnSpc>
                <a:spcPct val="140000"/>
              </a:lnSpc>
            </a:pPr>
            <a:r>
              <a:rPr kumimoji="1" lang="en-US" altLang="zh-CN" i="1" dirty="0" smtClean="0">
                <a:latin typeface="Times"/>
                <a:cs typeface="Times"/>
              </a:rPr>
              <a:t>p</a:t>
            </a:r>
            <a:r>
              <a:rPr kumimoji="1" lang="en-US" altLang="zh-CN" dirty="0" smtClean="0">
                <a:latin typeface="Times"/>
                <a:cs typeface="Times"/>
              </a:rPr>
              <a:t> ~ Beta(</a:t>
            </a:r>
            <a:r>
              <a:rPr kumimoji="1" lang="en-US" altLang="zh-CN" i="1" dirty="0" smtClean="0">
                <a:latin typeface="Times"/>
                <a:cs typeface="Times"/>
              </a:rPr>
              <a:t>a, b</a:t>
            </a:r>
            <a:r>
              <a:rPr kumimoji="1" lang="en-US" altLang="zh-CN" dirty="0" smtClean="0">
                <a:latin typeface="Times"/>
                <a:cs typeface="Times"/>
              </a:rPr>
              <a:t>) </a:t>
            </a:r>
            <a:endParaRPr kumimoji="1" lang="zh-CN" altLang="en-US" dirty="0">
              <a:latin typeface="Times"/>
              <a:cs typeface="Time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496" y="3585795"/>
            <a:ext cx="4896331" cy="49793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744739" y="3622669"/>
            <a:ext cx="297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=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555771" y="1019342"/>
            <a:ext cx="6866209" cy="952326"/>
            <a:chOff x="436880" y="250057"/>
            <a:chExt cx="6866209" cy="952326"/>
          </a:xfrm>
        </p:grpSpPr>
        <p:pic>
          <p:nvPicPr>
            <p:cNvPr id="25" name="图片 24" descr="Sc1.vs.Prio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26" name="组 25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27" name="图片 26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03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Study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80224" y="1346692"/>
            <a:ext cx="60978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5 candidate etiological pathogens.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BS and SS measurements are available for each of them.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500 cases and 1000 controls in each data set.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200 independent data sets simulated.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Two binary covariates: age and severity.</a:t>
            </a:r>
          </a:p>
          <a:p>
            <a:endParaRPr kumimoji="1" lang="en-US" altLang="zh-CN" dirty="0">
              <a:latin typeface="Times"/>
              <a:cs typeface="Times"/>
            </a:endParaRPr>
          </a:p>
          <a:p>
            <a:r>
              <a:rPr kumimoji="1" lang="en-US" altLang="zh-CN" dirty="0" smtClean="0">
                <a:latin typeface="Times"/>
                <a:cs typeface="Times"/>
              </a:rPr>
              <a:t>SS TPR ≈</a:t>
            </a:r>
            <a:r>
              <a:rPr kumimoji="1" lang="zh-CN" altLang="en-US" dirty="0" smtClean="0">
                <a:latin typeface="Times"/>
                <a:cs typeface="Times"/>
              </a:rPr>
              <a:t> </a:t>
            </a:r>
            <a:r>
              <a:rPr kumimoji="1" lang="en-US" altLang="zh-CN" dirty="0" smtClean="0">
                <a:latin typeface="Times"/>
                <a:cs typeface="Times"/>
              </a:rPr>
              <a:t>0.1 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BS TPR </a:t>
            </a:r>
            <a:r>
              <a:rPr kumimoji="1" lang="en-US" altLang="zh-CN" dirty="0" smtClean="0">
                <a:latin typeface="Times"/>
                <a:cs typeface="Times"/>
              </a:rPr>
              <a:t>≈</a:t>
            </a:r>
            <a:r>
              <a:rPr kumimoji="1" lang="en-US" altLang="zh-CN" dirty="0" smtClean="0">
                <a:latin typeface="Times"/>
                <a:cs typeface="Times"/>
              </a:rPr>
              <a:t> 0.6</a:t>
            </a:r>
          </a:p>
          <a:p>
            <a:r>
              <a:rPr kumimoji="1" lang="en-US" altLang="zh-CN" dirty="0" smtClean="0">
                <a:latin typeface="Times"/>
                <a:cs typeface="Times"/>
              </a:rPr>
              <a:t>BS FPR </a:t>
            </a:r>
            <a:r>
              <a:rPr kumimoji="1" lang="en-US" altLang="zh-CN" dirty="0" smtClean="0">
                <a:latin typeface="Times"/>
                <a:cs typeface="Times"/>
              </a:rPr>
              <a:t>≈</a:t>
            </a:r>
            <a:r>
              <a:rPr kumimoji="1" lang="en-US" altLang="zh-CN" dirty="0" smtClean="0">
                <a:latin typeface="Times"/>
                <a:cs typeface="Times"/>
              </a:rPr>
              <a:t> 0.45</a:t>
            </a:r>
          </a:p>
          <a:p>
            <a:endParaRPr kumimoji="1" lang="en-US" altLang="zh-CN" dirty="0">
              <a:latin typeface="Times"/>
              <a:cs typeface="Times"/>
            </a:endParaRPr>
          </a:p>
          <a:p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224" y="4037323"/>
            <a:ext cx="5696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0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0.210	-0.282	-0.835	-0.205	1.068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age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-0.1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-0.5	0.5		0.2		0.1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sev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-0.3	0.2		-0.2	-0.1	0.3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a:s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0.4		0.3		-0.4	0.2		-0.2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0224" y="5402053"/>
            <a:ext cx="686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Θ</a:t>
            </a:r>
            <a:r>
              <a:rPr kumimoji="1" lang="en-US" altLang="zh-CN" baseline="-25000" dirty="0" smtClean="0">
                <a:latin typeface="Times"/>
                <a:cs typeface="Times"/>
              </a:rPr>
              <a:t>2</a:t>
            </a:r>
            <a:r>
              <a:rPr kumimoji="1" lang="en-US" altLang="zh-CN" dirty="0" smtClean="0">
                <a:latin typeface="Times"/>
                <a:cs typeface="Times"/>
              </a:rPr>
              <a:t> = (-1.5, -1.5, -1.5, -1.5,  0.0,  0.0, -1.5, -1.5, -1.5, -1.5)</a:t>
            </a:r>
            <a:endParaRPr kumimoji="1" lang="zh-CN" alt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485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40080" y="820242"/>
            <a:ext cx="6866209" cy="952326"/>
            <a:chOff x="436880" y="250057"/>
            <a:chExt cx="6866209" cy="952326"/>
          </a:xfrm>
        </p:grpSpPr>
        <p:pic>
          <p:nvPicPr>
            <p:cNvPr id="6" name="图片 5" descr="Sc1.vs.Prio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8" name="组 7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5" name="图片 4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40080" y="2377440"/>
            <a:ext cx="50596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Mu	 [1] 	[2]  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0.245 0.240 0.126 0.224 0.469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0.222 0.166 0.180 0.241 0.497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0.184 0.265 0.105 0.206 0.552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0.230 0.234 0.106 0.271 0.507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80" y="4226560"/>
            <a:ext cx="629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err="1" smtClean="0">
                <a:latin typeface="Courier New"/>
                <a:cs typeface="Courier New"/>
              </a:rPr>
              <a:t>Pr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(s)	 [0]	[1]	  [2]	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	0.090 0.550 0.329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	0.085 0.555 0.328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	0.081 0.558 0.329 0.032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	0.076 0.536 0.351 0.036 0.001    0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555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Comparison between Models</a:t>
            </a:r>
            <a:endParaRPr kumimoji="1" lang="zh-CN" altLang="en-US" sz="3200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66472"/>
              </p:ext>
            </p:extLst>
          </p:nvPr>
        </p:nvGraphicFramePr>
        <p:xfrm>
          <a:off x="506871" y="1657350"/>
          <a:ext cx="8289131" cy="4174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文档" r:id="rId3" imgW="7035800" imgH="3543300" progId="Word.Document.12">
                  <p:embed/>
                </p:oleObj>
              </mc:Choice>
              <mc:Fallback>
                <p:oleObj name="文档" r:id="rId3" imgW="7035800" imgH="354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871" y="1657350"/>
                        <a:ext cx="8289131" cy="4174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47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C_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092201"/>
            <a:ext cx="7254240" cy="48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9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yCombi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By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604520"/>
            <a:ext cx="8231840" cy="54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4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1.vs.Baker(top5.singleton&amp;pairs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11"/>
          <a:stretch/>
        </p:blipFill>
        <p:spPr>
          <a:xfrm>
            <a:off x="0" y="1229360"/>
            <a:ext cx="9144000" cy="2529840"/>
          </a:xfrm>
          <a:prstGeom prst="rect">
            <a:avLst/>
          </a:prstGeom>
        </p:spPr>
      </p:pic>
      <p:pic>
        <p:nvPicPr>
          <p:cNvPr id="5" name="图片 4" descr="Sc1.vs.Baker(top5.singleton&amp;pairs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40" b="12000"/>
          <a:stretch/>
        </p:blipFill>
        <p:spPr>
          <a:xfrm>
            <a:off x="0" y="3759200"/>
            <a:ext cx="9144000" cy="26924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72140" y="35295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Kenya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Site Analysis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3496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142</Words>
  <Application>Microsoft Macintosh PowerPoint</Application>
  <PresentationFormat>全屏显示(4:3)</PresentationFormat>
  <Paragraphs>40</Paragraphs>
  <Slides>9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Office 主题</vt:lpstr>
      <vt:lpstr>Microsoft Word 文档</vt:lpstr>
      <vt:lpstr>Model Hierarchy </vt:lpstr>
      <vt:lpstr>Latent Variable</vt:lpstr>
      <vt:lpstr>Simulation Study</vt:lpstr>
      <vt:lpstr>PowerPoint 演示文稿</vt:lpstr>
      <vt:lpstr>Comparison between Models</vt:lpstr>
      <vt:lpstr>PowerPoint 演示文稿</vt:lpstr>
      <vt:lpstr>PowerPoint 演示文稿</vt:lpstr>
      <vt:lpstr>PowerPoint 演示文稿</vt:lpstr>
      <vt:lpstr>Kenya Site Analysis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Hierarchy </dc:title>
  <dc:creator>detian deng</dc:creator>
  <cp:lastModifiedBy>detian deng</cp:lastModifiedBy>
  <cp:revision>12</cp:revision>
  <dcterms:created xsi:type="dcterms:W3CDTF">2017-01-05T04:18:21Z</dcterms:created>
  <dcterms:modified xsi:type="dcterms:W3CDTF">2017-01-05T06:05:40Z</dcterms:modified>
</cp:coreProperties>
</file>